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60" r:id="rId4"/>
    <p:sldId id="261" r:id="rId5"/>
    <p:sldId id="262" r:id="rId6"/>
    <p:sldId id="263" r:id="rId7"/>
    <p:sldId id="276" r:id="rId8"/>
    <p:sldId id="277" r:id="rId9"/>
    <p:sldId id="272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9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74195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2951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8317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8190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7410" y="6375679"/>
            <a:ext cx="1120460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98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6825" y="6375679"/>
            <a:ext cx="1115675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331120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8364820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0470761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1829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6553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3789" y="6375679"/>
            <a:ext cx="925016" cy="348462"/>
          </a:xfrm>
        </p:spPr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8261" y="6375679"/>
            <a:ext cx="924342" cy="345796"/>
          </a:xfrm>
        </p:spPr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921579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463" y="6375679"/>
            <a:ext cx="924342" cy="348462"/>
          </a:xfrm>
        </p:spPr>
        <p:txBody>
          <a:bodyPr/>
          <a:lstStyle/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56153" y="6375679"/>
            <a:ext cx="947460" cy="345796"/>
          </a:xfrm>
        </p:spPr>
        <p:txBody>
          <a:bodyPr/>
          <a:lstStyle/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64373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94A1582-5483-428E-B460-61814E574EE9}" type="datetimeFigureOut">
              <a:rPr lang="zh-TW" altLang="en-US" smtClean="0"/>
              <a:t>2020/7/21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304B9E-2413-4732-BA05-80E4E415324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Rectangle 11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3421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5100" kern="1200" cap="all" spc="1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0" pos="594">
          <p15:clr>
            <a:srgbClr val="F26B43"/>
          </p15:clr>
        </p15:guide>
        <p15:guide id="3" pos="5400">
          <p15:clr>
            <a:srgbClr val="F26B43"/>
          </p15:clr>
        </p15:guide>
        <p15:guide id="4" orient="horz" pos="400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720">
          <p15:clr>
            <a:srgbClr val="F26B43"/>
          </p15:clr>
        </p15:guide>
        <p15:guide id="7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+mn-ea"/>
                <a:ea typeface="+mn-ea"/>
              </a:rPr>
              <a:t>自律</a:t>
            </a:r>
            <a:r>
              <a:rPr lang="zh-CN" altLang="en-US" b="1" dirty="0">
                <a:latin typeface="+mn-ea"/>
                <a:ea typeface="+mn-ea"/>
              </a:rPr>
              <a:t>守規</a:t>
            </a:r>
            <a:r>
              <a:rPr lang="en-US" altLang="zh-CN" b="1" dirty="0" smtClean="0">
                <a:latin typeface="+mn-ea"/>
                <a:ea typeface="+mn-ea"/>
              </a:rPr>
              <a:t/>
            </a:r>
            <a:br>
              <a:rPr lang="en-US" altLang="zh-CN" b="1" dirty="0" smtClean="0">
                <a:latin typeface="+mn-ea"/>
                <a:ea typeface="+mn-ea"/>
              </a:rPr>
            </a:br>
            <a:r>
              <a:rPr lang="zh-CN" altLang="en-US" sz="3600" b="1" dirty="0" smtClean="0">
                <a:latin typeface="+mn-ea"/>
                <a:ea typeface="+mn-ea"/>
              </a:rPr>
              <a:t>成長課</a:t>
            </a:r>
            <a:r>
              <a:rPr lang="en-US" altLang="zh-CN" sz="3600" b="1" dirty="0" smtClean="0">
                <a:latin typeface="+mn-ea"/>
                <a:ea typeface="+mn-ea"/>
              </a:rPr>
              <a:t/>
            </a:r>
            <a:br>
              <a:rPr lang="en-US" altLang="zh-CN" sz="3600" b="1" dirty="0" smtClean="0">
                <a:latin typeface="+mn-ea"/>
                <a:ea typeface="+mn-ea"/>
              </a:rPr>
            </a:br>
            <a:r>
              <a:rPr lang="zh-CN" altLang="en-US" sz="2400" b="1" dirty="0" smtClean="0">
                <a:latin typeface="+mn-ea"/>
                <a:ea typeface="+mn-ea"/>
              </a:rPr>
              <a:t>第二節</a:t>
            </a:r>
            <a:endParaRPr lang="zh-TW" altLang="en-US" sz="2400" b="1" dirty="0">
              <a:latin typeface="+mn-ea"/>
              <a:ea typeface="+mn-ea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834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K" altLang="zh-TW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兩難情境一</a:t>
            </a:r>
            <a:endParaRPr lang="zh-TW" altLang="en-US" dirty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8758" y="1765738"/>
            <a:ext cx="7633742" cy="411385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zh-TW" altLang="zh-TW" sz="5800" b="1" dirty="0">
                <a:solidFill>
                  <a:schemeClr val="tx1"/>
                </a:solidFill>
              </a:rPr>
              <a:t>有一天</a:t>
            </a:r>
            <a:r>
              <a:rPr lang="en-US" altLang="zh-TW" sz="5800" b="1" dirty="0">
                <a:solidFill>
                  <a:schemeClr val="tx1"/>
                </a:solidFill>
              </a:rPr>
              <a:t>, </a:t>
            </a:r>
            <a:r>
              <a:rPr lang="zh-TW" altLang="zh-TW" sz="5800" b="1" dirty="0">
                <a:solidFill>
                  <a:schemeClr val="tx1"/>
                </a:solidFill>
              </a:rPr>
              <a:t>你和爸爸一同去超市購物</a:t>
            </a:r>
            <a:r>
              <a:rPr lang="en-US" altLang="zh-TW" sz="5800" b="1" dirty="0">
                <a:solidFill>
                  <a:schemeClr val="tx1"/>
                </a:solidFill>
              </a:rPr>
              <a:t>, </a:t>
            </a:r>
            <a:r>
              <a:rPr lang="zh-TW" altLang="zh-TW" sz="5800" b="1" dirty="0">
                <a:solidFill>
                  <a:schemeClr val="tx1"/>
                </a:solidFill>
              </a:rPr>
              <a:t>籃子裡有十五件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貨品</a:t>
            </a:r>
            <a:r>
              <a:rPr lang="zh-TW" altLang="en-US" sz="5800" b="1" dirty="0">
                <a:solidFill>
                  <a:schemeClr val="tx1"/>
                </a:solidFill>
              </a:rPr>
              <a:t>，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你們</a:t>
            </a:r>
            <a:r>
              <a:rPr lang="zh-TW" altLang="zh-TW" sz="5800" b="1" dirty="0">
                <a:solidFill>
                  <a:schemeClr val="tx1"/>
                </a:solidFill>
              </a:rPr>
              <a:t>一同走到自助付款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機</a:t>
            </a:r>
            <a:r>
              <a:rPr lang="zh-TW" altLang="en-US" sz="5800" b="1" dirty="0">
                <a:solidFill>
                  <a:schemeClr val="tx1"/>
                </a:solidFill>
              </a:rPr>
              <a:t>，</a:t>
            </a:r>
            <a:r>
              <a:rPr lang="en-US" altLang="zh-TW" sz="5800" b="1" dirty="0" smtClean="0">
                <a:solidFill>
                  <a:schemeClr val="tx1"/>
                </a:solidFill>
              </a:rPr>
              <a:t> </a:t>
            </a:r>
            <a:r>
              <a:rPr lang="zh-TW" altLang="zh-TW" sz="5800" b="1" dirty="0">
                <a:solidFill>
                  <a:schemeClr val="tx1"/>
                </a:solidFill>
              </a:rPr>
              <a:t>爸爸讓你掃描貨品的條碼。</a:t>
            </a:r>
          </a:p>
          <a:p>
            <a:pPr marL="0" indent="0">
              <a:buNone/>
            </a:pPr>
            <a:r>
              <a:rPr lang="en-US" altLang="zh-TW" sz="5800" b="1" dirty="0">
                <a:solidFill>
                  <a:schemeClr val="tx1"/>
                </a:solidFill>
              </a:rPr>
              <a:t> </a:t>
            </a:r>
            <a:endParaRPr lang="zh-TW" altLang="zh-TW" sz="5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zh-TW" sz="5800" b="1" dirty="0">
                <a:solidFill>
                  <a:schemeClr val="tx1"/>
                </a:solidFill>
              </a:rPr>
              <a:t>這個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時候</a:t>
            </a:r>
            <a:r>
              <a:rPr lang="zh-TW" altLang="en-US" sz="5800" b="1" dirty="0" smtClean="0">
                <a:solidFill>
                  <a:schemeClr val="tx1"/>
                </a:solidFill>
              </a:rPr>
              <a:t>，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你</a:t>
            </a:r>
            <a:r>
              <a:rPr lang="en-US" altLang="zh-TW" sz="5800" b="1" dirty="0" smtClean="0">
                <a:solidFill>
                  <a:schemeClr val="tx1"/>
                </a:solidFill>
              </a:rPr>
              <a:t> </a:t>
            </a:r>
            <a:r>
              <a:rPr lang="en-US" altLang="zh-TW" sz="5800" b="1" dirty="0">
                <a:solidFill>
                  <a:schemeClr val="tx1"/>
                </a:solidFill>
              </a:rPr>
              <a:t>- </a:t>
            </a:r>
            <a:endParaRPr lang="zh-TW" altLang="zh-TW" sz="58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TW" sz="5800" b="1" dirty="0">
                <a:solidFill>
                  <a:schemeClr val="tx1"/>
                </a:solidFill>
              </a:rPr>
              <a:t>(A) </a:t>
            </a:r>
            <a:r>
              <a:rPr lang="zh-TW" altLang="zh-TW" sz="5800" b="1" dirty="0">
                <a:solidFill>
                  <a:schemeClr val="tx1"/>
                </a:solidFill>
              </a:rPr>
              <a:t>會把十五件貨品通通都掃描結算</a:t>
            </a:r>
          </a:p>
          <a:p>
            <a:pPr marL="0" indent="0">
              <a:buNone/>
            </a:pPr>
            <a:r>
              <a:rPr lang="en-US" altLang="zh-TW" sz="5800" b="1" dirty="0">
                <a:solidFill>
                  <a:schemeClr val="tx1"/>
                </a:solidFill>
              </a:rPr>
              <a:t>(B) </a:t>
            </a:r>
            <a:r>
              <a:rPr lang="zh-TW" altLang="zh-TW" sz="5800" b="1" dirty="0">
                <a:solidFill>
                  <a:schemeClr val="tx1"/>
                </a:solidFill>
              </a:rPr>
              <a:t>不會把所有貨品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掃描</a:t>
            </a:r>
            <a:r>
              <a:rPr lang="zh-TW" altLang="en-US" sz="5800" b="1" dirty="0" smtClean="0">
                <a:solidFill>
                  <a:schemeClr val="tx1"/>
                </a:solidFill>
              </a:rPr>
              <a:t>，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在</a:t>
            </a:r>
            <a:r>
              <a:rPr lang="zh-TW" altLang="zh-TW" sz="5800" b="1" dirty="0">
                <a:solidFill>
                  <a:schemeClr val="tx1"/>
                </a:solidFill>
              </a:rPr>
              <a:t>沒有人知道的情況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下</a:t>
            </a:r>
            <a:r>
              <a:rPr lang="zh-TW" altLang="en-US" sz="5800" b="1" dirty="0" smtClean="0">
                <a:solidFill>
                  <a:schemeClr val="tx1"/>
                </a:solidFill>
              </a:rPr>
              <a:t>，</a:t>
            </a:r>
            <a:r>
              <a:rPr lang="zh-TW" altLang="zh-TW" sz="5800" b="1" dirty="0" smtClean="0">
                <a:solidFill>
                  <a:schemeClr val="tx1"/>
                </a:solidFill>
              </a:rPr>
              <a:t>偷偷</a:t>
            </a:r>
            <a:r>
              <a:rPr lang="zh-TW" altLang="zh-TW" sz="5800" b="1" dirty="0">
                <a:solidFill>
                  <a:schemeClr val="tx1"/>
                </a:solidFill>
              </a:rPr>
              <a:t>帶走一兩件貨品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0854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K" altLang="zh-TW" b="1" u="sng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兩難情境二</a:t>
            </a:r>
            <a:endParaRPr lang="zh-TW" altLang="en-US" dirty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8758" y="1713186"/>
            <a:ext cx="7633742" cy="41664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HK" altLang="zh-TW" sz="3200" b="1" u="sng" dirty="0">
                <a:solidFill>
                  <a:schemeClr val="tx1"/>
                </a:solidFill>
              </a:rPr>
              <a:t>陳大明</a:t>
            </a:r>
            <a:r>
              <a:rPr lang="zh-HK" altLang="zh-TW" sz="3200" b="1" dirty="0">
                <a:solidFill>
                  <a:schemeClr val="tx1"/>
                </a:solidFill>
              </a:rPr>
              <a:t>是個不太守校規的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同學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，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他</a:t>
            </a:r>
            <a:r>
              <a:rPr lang="zh-HK" altLang="zh-TW" sz="3200" b="1" dirty="0">
                <a:solidFill>
                  <a:schemeClr val="tx1"/>
                </a:solidFill>
              </a:rPr>
              <a:t>沒有很多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朋友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，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也</a:t>
            </a:r>
            <a:r>
              <a:rPr lang="zh-TW" altLang="zh-TW" sz="3200" b="1" dirty="0">
                <a:solidFill>
                  <a:schemeClr val="tx1"/>
                </a:solidFill>
              </a:rPr>
              <a:t>常常</a:t>
            </a:r>
            <a:r>
              <a:rPr lang="zh-HK" altLang="zh-TW" sz="3200" b="1" dirty="0">
                <a:solidFill>
                  <a:schemeClr val="tx1"/>
                </a:solidFill>
              </a:rPr>
              <a:t>對老師和同學不太禮貌。</a:t>
            </a:r>
            <a:endParaRPr lang="zh-TW" altLang="zh-TW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x-none" altLang="zh-TW" sz="3200" b="1" dirty="0">
                <a:solidFill>
                  <a:schemeClr val="tx1"/>
                </a:solidFill>
              </a:rPr>
              <a:t> </a:t>
            </a:r>
            <a:endParaRPr lang="zh-TW" altLang="zh-TW" sz="32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HK" altLang="zh-TW" sz="3200" b="1" dirty="0">
                <a:solidFill>
                  <a:schemeClr val="tx1"/>
                </a:solidFill>
              </a:rPr>
              <a:t>有一天在課室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裡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，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一</a:t>
            </a:r>
            <a:r>
              <a:rPr lang="zh-HK" altLang="zh-TW" sz="3200" b="1" dirty="0">
                <a:solidFill>
                  <a:schemeClr val="tx1"/>
                </a:solidFill>
              </a:rPr>
              <a:t>位同學走到</a:t>
            </a:r>
            <a:r>
              <a:rPr lang="zh-HK" altLang="zh-TW" sz="3200" b="1" u="sng" dirty="0">
                <a:solidFill>
                  <a:schemeClr val="tx1"/>
                </a:solidFill>
              </a:rPr>
              <a:t>陳大明</a:t>
            </a:r>
            <a:r>
              <a:rPr lang="zh-HK" altLang="zh-TW" sz="3200" b="1" dirty="0">
                <a:solidFill>
                  <a:schemeClr val="tx1"/>
                </a:solidFill>
              </a:rPr>
              <a:t>的座位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旁邊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，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不</a:t>
            </a:r>
            <a:r>
              <a:rPr lang="zh-HK" altLang="zh-TW" sz="3200" b="1" dirty="0">
                <a:solidFill>
                  <a:schemeClr val="tx1"/>
                </a:solidFill>
              </a:rPr>
              <a:t>小心失去平衡</a:t>
            </a:r>
            <a:r>
              <a:rPr lang="zh-TW" altLang="zh-TW" sz="3200" b="1" dirty="0">
                <a:solidFill>
                  <a:schemeClr val="tx1"/>
                </a:solidFill>
              </a:rPr>
              <a:t>，</a:t>
            </a:r>
            <a:r>
              <a:rPr lang="zh-HK" altLang="zh-TW" sz="3200" b="1" dirty="0">
                <a:solidFill>
                  <a:schemeClr val="tx1"/>
                </a:solidFill>
              </a:rPr>
              <a:t>差點跌倒</a:t>
            </a:r>
            <a:r>
              <a:rPr lang="zh-TW" altLang="zh-TW" sz="3200" b="1" dirty="0">
                <a:solidFill>
                  <a:schemeClr val="tx1"/>
                </a:solidFill>
              </a:rPr>
              <a:t>。然而，</a:t>
            </a:r>
            <a:r>
              <a:rPr lang="zh-HK" altLang="zh-TW" sz="3200" b="1" dirty="0">
                <a:solidFill>
                  <a:schemeClr val="tx1"/>
                </a:solidFill>
              </a:rPr>
              <a:t>當時</a:t>
            </a:r>
            <a:r>
              <a:rPr lang="zh-HK" altLang="zh-TW" sz="3200" b="1" u="sng" dirty="0">
                <a:solidFill>
                  <a:schemeClr val="tx1"/>
                </a:solidFill>
              </a:rPr>
              <a:t>陳大明</a:t>
            </a:r>
            <a:r>
              <a:rPr lang="zh-HK" altLang="zh-TW" sz="3200" b="1" dirty="0">
                <a:solidFill>
                  <a:schemeClr val="tx1"/>
                </a:solidFill>
              </a:rPr>
              <a:t>正</a:t>
            </a:r>
            <a:r>
              <a:rPr lang="zh-TW" altLang="zh-TW" sz="3200" b="1" dirty="0">
                <a:solidFill>
                  <a:schemeClr val="tx1"/>
                </a:solidFill>
              </a:rPr>
              <a:t>坐</a:t>
            </a:r>
            <a:r>
              <a:rPr lang="zh-HK" altLang="zh-TW" sz="3200" b="1" dirty="0">
                <a:solidFill>
                  <a:schemeClr val="tx1"/>
                </a:solidFill>
              </a:rPr>
              <a:t>在椅子上專心抄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手冊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，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可是</a:t>
            </a:r>
            <a:r>
              <a:rPr lang="zh-HK" altLang="zh-TW" sz="3200" b="1" dirty="0">
                <a:solidFill>
                  <a:schemeClr val="tx1"/>
                </a:solidFill>
              </a:rPr>
              <a:t>來不及主動伸手扶起快</a:t>
            </a:r>
            <a:r>
              <a:rPr lang="zh-TW" altLang="zh-TW" sz="3200" b="1" dirty="0">
                <a:solidFill>
                  <a:schemeClr val="tx1"/>
                </a:solidFill>
              </a:rPr>
              <a:t>要</a:t>
            </a:r>
            <a:r>
              <a:rPr lang="zh-HK" altLang="zh-TW" sz="3200" b="1" dirty="0">
                <a:solidFill>
                  <a:schemeClr val="tx1"/>
                </a:solidFill>
              </a:rPr>
              <a:t>跌倒的同學</a:t>
            </a:r>
            <a:r>
              <a:rPr lang="zh-TW" altLang="zh-TW" sz="3200" b="1" dirty="0">
                <a:solidFill>
                  <a:schemeClr val="tx1"/>
                </a:solidFill>
              </a:rPr>
              <a:t>。此時， </a:t>
            </a:r>
            <a:r>
              <a:rPr lang="zh-HK" altLang="zh-TW" sz="3200" b="1" dirty="0">
                <a:solidFill>
                  <a:schemeClr val="tx1"/>
                </a:solidFill>
              </a:rPr>
              <a:t>所有同學都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起哄</a:t>
            </a:r>
            <a:r>
              <a:rPr lang="zh-TW" altLang="en-US" sz="3200" b="1" dirty="0" smtClean="0">
                <a:solidFill>
                  <a:schemeClr val="tx1"/>
                </a:solidFill>
              </a:rPr>
              <a:t>，</a:t>
            </a:r>
            <a:r>
              <a:rPr lang="zh-HK" altLang="zh-TW" sz="3200" b="1" dirty="0" smtClean="0">
                <a:solidFill>
                  <a:schemeClr val="tx1"/>
                </a:solidFill>
              </a:rPr>
              <a:t>說</a:t>
            </a:r>
            <a:r>
              <a:rPr lang="zh-TW" altLang="zh-TW" sz="3200" b="1" dirty="0">
                <a:solidFill>
                  <a:schemeClr val="tx1"/>
                </a:solidFill>
              </a:rPr>
              <a:t>是</a:t>
            </a:r>
            <a:r>
              <a:rPr lang="zh-HK" altLang="zh-TW" sz="3200" b="1" u="sng" dirty="0">
                <a:solidFill>
                  <a:schemeClr val="tx1"/>
                </a:solidFill>
              </a:rPr>
              <a:t>陳大明</a:t>
            </a:r>
            <a:r>
              <a:rPr lang="zh-HK" altLang="zh-TW" sz="3200" b="1" dirty="0">
                <a:solidFill>
                  <a:schemeClr val="tx1"/>
                </a:solidFill>
              </a:rPr>
              <a:t>故意絆倒同學</a:t>
            </a:r>
            <a:r>
              <a:rPr lang="zh-TW" altLang="zh-TW" sz="3200" b="1" dirty="0">
                <a:solidFill>
                  <a:schemeClr val="tx1"/>
                </a:solidFill>
              </a:rPr>
              <a:t>的。</a:t>
            </a:r>
          </a:p>
          <a:p>
            <a:pPr marL="0" indent="0">
              <a:buNone/>
            </a:pPr>
            <a:r>
              <a:rPr lang="x-none" altLang="zh-TW" sz="3200" b="1" dirty="0">
                <a:solidFill>
                  <a:schemeClr val="tx1"/>
                </a:solidFill>
              </a:rPr>
              <a:t> </a:t>
            </a:r>
            <a:endParaRPr lang="zh-TW" altLang="zh-TW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1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8758" y="777766"/>
            <a:ext cx="7633742" cy="595936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TW" altLang="zh-TW" sz="4600" b="1" dirty="0" smtClean="0">
                <a:solidFill>
                  <a:schemeClr val="tx1"/>
                </a:solidFill>
              </a:rPr>
              <a:t>當時只有你</a:t>
            </a:r>
            <a:r>
              <a:rPr lang="zh-HK" altLang="zh-TW" sz="4600" b="1" dirty="0">
                <a:solidFill>
                  <a:schemeClr val="tx1"/>
                </a:solidFill>
              </a:rPr>
              <a:t>目睹整件</a:t>
            </a:r>
            <a:r>
              <a:rPr lang="zh-HK" altLang="zh-TW" sz="4600" b="1" dirty="0" smtClean="0">
                <a:solidFill>
                  <a:schemeClr val="tx1"/>
                </a:solidFill>
              </a:rPr>
              <a:t>事</a:t>
            </a:r>
            <a:r>
              <a:rPr lang="zh-TW" altLang="en-US" sz="4600" b="1" dirty="0" smtClean="0">
                <a:solidFill>
                  <a:schemeClr val="tx1"/>
                </a:solidFill>
              </a:rPr>
              <a:t>，</a:t>
            </a:r>
            <a:r>
              <a:rPr lang="zh-TW" altLang="zh-TW" sz="4600" b="1" dirty="0" smtClean="0">
                <a:solidFill>
                  <a:schemeClr val="tx1"/>
                </a:solidFill>
              </a:rPr>
              <a:t>知道</a:t>
            </a:r>
            <a:r>
              <a:rPr lang="zh-TW" altLang="zh-TW" sz="4600" b="1" dirty="0">
                <a:solidFill>
                  <a:schemeClr val="tx1"/>
                </a:solidFill>
              </a:rPr>
              <a:t>事情的真相</a:t>
            </a:r>
            <a:r>
              <a:rPr lang="zh-HK" altLang="zh-TW" sz="4600" b="1" dirty="0">
                <a:solidFill>
                  <a:schemeClr val="tx1"/>
                </a:solidFill>
              </a:rPr>
              <a:t>。</a:t>
            </a:r>
            <a:endParaRPr lang="zh-TW" altLang="en-US" sz="46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zh-TW" sz="4600" dirty="0" smtClean="0"/>
          </a:p>
          <a:p>
            <a:pPr marL="0" indent="0">
              <a:buNone/>
            </a:pPr>
            <a:r>
              <a:rPr lang="zh-TW" altLang="en-US" sz="4600" b="1" dirty="0" smtClean="0">
                <a:solidFill>
                  <a:schemeClr val="tx1"/>
                </a:solidFill>
              </a:rPr>
              <a:t>你</a:t>
            </a:r>
            <a:r>
              <a:rPr lang="zh-TW" altLang="en-US" sz="4600" b="1" dirty="0">
                <a:solidFill>
                  <a:schemeClr val="tx1"/>
                </a:solidFill>
              </a:rPr>
              <a:t>的好同學李小文認為陳大明故意絆倒</a:t>
            </a:r>
            <a:r>
              <a:rPr lang="zh-TW" altLang="en-US" sz="4600" b="1" dirty="0" smtClean="0">
                <a:solidFill>
                  <a:schemeClr val="tx1"/>
                </a:solidFill>
              </a:rPr>
              <a:t>同學</a:t>
            </a:r>
            <a:r>
              <a:rPr lang="zh-TW" altLang="en-US" sz="4600" b="1" dirty="0">
                <a:solidFill>
                  <a:schemeClr val="tx1"/>
                </a:solidFill>
              </a:rPr>
              <a:t>，</a:t>
            </a:r>
            <a:r>
              <a:rPr lang="en-US" altLang="zh-TW" sz="4600" b="1" dirty="0" smtClean="0">
                <a:solidFill>
                  <a:schemeClr val="tx1"/>
                </a:solidFill>
              </a:rPr>
              <a:t> </a:t>
            </a:r>
            <a:r>
              <a:rPr lang="zh-TW" altLang="en-US" sz="4600" b="1" dirty="0">
                <a:solidFill>
                  <a:schemeClr val="tx1"/>
                </a:solidFill>
              </a:rPr>
              <a:t>並希望你一同杯葛</a:t>
            </a:r>
            <a:r>
              <a:rPr lang="zh-TW" altLang="en-US" sz="4600" b="1" dirty="0" smtClean="0">
                <a:solidFill>
                  <a:schemeClr val="tx1"/>
                </a:solidFill>
              </a:rPr>
              <a:t>他，</a:t>
            </a:r>
            <a:r>
              <a:rPr lang="en-US" altLang="zh-TW" sz="4600" b="1" dirty="0" smtClean="0">
                <a:solidFill>
                  <a:schemeClr val="tx1"/>
                </a:solidFill>
              </a:rPr>
              <a:t> </a:t>
            </a:r>
            <a:r>
              <a:rPr lang="zh-TW" altLang="en-US" sz="4600" b="1" dirty="0">
                <a:solidFill>
                  <a:schemeClr val="tx1"/>
                </a:solidFill>
              </a:rPr>
              <a:t>拉你到老師那裡一起投訴他。</a:t>
            </a:r>
          </a:p>
          <a:p>
            <a:endParaRPr lang="zh-TW" altLang="en-US" sz="46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sz="4600" b="1" dirty="0">
                <a:solidFill>
                  <a:schemeClr val="tx1"/>
                </a:solidFill>
              </a:rPr>
              <a:t>這個</a:t>
            </a:r>
            <a:r>
              <a:rPr lang="zh-TW" altLang="en-US" sz="4600" b="1" dirty="0" smtClean="0">
                <a:solidFill>
                  <a:schemeClr val="tx1"/>
                </a:solidFill>
              </a:rPr>
              <a:t>時候</a:t>
            </a:r>
            <a:r>
              <a:rPr lang="zh-TW" altLang="en-US" sz="4600" b="1" dirty="0">
                <a:solidFill>
                  <a:schemeClr val="tx1"/>
                </a:solidFill>
              </a:rPr>
              <a:t>，</a:t>
            </a:r>
            <a:r>
              <a:rPr lang="en-US" altLang="zh-TW" sz="4600" b="1" dirty="0" smtClean="0">
                <a:solidFill>
                  <a:schemeClr val="tx1"/>
                </a:solidFill>
              </a:rPr>
              <a:t> </a:t>
            </a:r>
            <a:r>
              <a:rPr lang="zh-TW" altLang="en-US" sz="4600" b="1" dirty="0">
                <a:solidFill>
                  <a:schemeClr val="tx1"/>
                </a:solidFill>
              </a:rPr>
              <a:t>你</a:t>
            </a:r>
            <a:r>
              <a:rPr lang="en-US" altLang="zh-TW" sz="4600" b="1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en-US" altLang="zh-TW" sz="4600" b="1" dirty="0" smtClean="0">
                <a:solidFill>
                  <a:schemeClr val="tx1"/>
                </a:solidFill>
              </a:rPr>
              <a:t>(</a:t>
            </a:r>
            <a:r>
              <a:rPr lang="en-US" altLang="zh-TW" sz="4600" b="1" dirty="0">
                <a:solidFill>
                  <a:schemeClr val="tx1"/>
                </a:solidFill>
              </a:rPr>
              <a:t>A) </a:t>
            </a:r>
            <a:r>
              <a:rPr lang="zh-TW" altLang="en-US" sz="4600" b="1" dirty="0">
                <a:solidFill>
                  <a:schemeClr val="tx1"/>
                </a:solidFill>
              </a:rPr>
              <a:t>會和李小文一同投訴</a:t>
            </a:r>
            <a:r>
              <a:rPr lang="zh-TW" altLang="en-US" sz="4600" b="1" dirty="0" smtClean="0">
                <a:solidFill>
                  <a:schemeClr val="tx1"/>
                </a:solidFill>
              </a:rPr>
              <a:t>陳大明，</a:t>
            </a:r>
            <a:r>
              <a:rPr lang="en-US" altLang="zh-TW" sz="4600" b="1" dirty="0" smtClean="0">
                <a:solidFill>
                  <a:schemeClr val="tx1"/>
                </a:solidFill>
              </a:rPr>
              <a:t> </a:t>
            </a:r>
            <a:r>
              <a:rPr lang="zh-TW" altLang="en-US" sz="4600" b="1" dirty="0">
                <a:solidFill>
                  <a:schemeClr val="tx1"/>
                </a:solidFill>
              </a:rPr>
              <a:t>反正他平時也常常欺負</a:t>
            </a:r>
            <a:r>
              <a:rPr lang="zh-TW" altLang="en-US" sz="4600" b="1" dirty="0" smtClean="0">
                <a:solidFill>
                  <a:schemeClr val="tx1"/>
                </a:solidFill>
              </a:rPr>
              <a:t>同學，</a:t>
            </a:r>
            <a:r>
              <a:rPr lang="en-US" altLang="zh-TW" sz="4600" b="1" dirty="0" smtClean="0">
                <a:solidFill>
                  <a:schemeClr val="tx1"/>
                </a:solidFill>
              </a:rPr>
              <a:t> </a:t>
            </a:r>
            <a:r>
              <a:rPr lang="zh-TW" altLang="en-US" sz="4600" b="1" dirty="0">
                <a:solidFill>
                  <a:schemeClr val="tx1"/>
                </a:solidFill>
              </a:rPr>
              <a:t>這次可以趁機讓老師重重地懲罰他</a:t>
            </a:r>
          </a:p>
          <a:p>
            <a:endParaRPr lang="zh-TW" altLang="en-US" sz="46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TW" sz="4600" b="1" dirty="0">
                <a:solidFill>
                  <a:schemeClr val="tx1"/>
                </a:solidFill>
              </a:rPr>
              <a:t>(B)</a:t>
            </a:r>
            <a:r>
              <a:rPr lang="zh-TW" altLang="en-US" sz="4600" b="1" dirty="0">
                <a:solidFill>
                  <a:schemeClr val="tx1"/>
                </a:solidFill>
              </a:rPr>
              <a:t>不會</a:t>
            </a:r>
            <a:r>
              <a:rPr lang="zh-TW" altLang="en-US" sz="4600" b="1">
                <a:solidFill>
                  <a:schemeClr val="tx1"/>
                </a:solidFill>
              </a:rPr>
              <a:t>投訴</a:t>
            </a:r>
            <a:r>
              <a:rPr lang="zh-TW" altLang="en-US" sz="4600" b="1" smtClean="0">
                <a:solidFill>
                  <a:schemeClr val="tx1"/>
                </a:solidFill>
              </a:rPr>
              <a:t>陳大明，</a:t>
            </a:r>
            <a:r>
              <a:rPr lang="en-US" altLang="zh-TW" sz="4600" b="1" smtClean="0">
                <a:solidFill>
                  <a:schemeClr val="tx1"/>
                </a:solidFill>
              </a:rPr>
              <a:t> </a:t>
            </a:r>
            <a:r>
              <a:rPr lang="zh-TW" altLang="en-US" sz="4600" b="1" dirty="0">
                <a:solidFill>
                  <a:schemeClr val="tx1"/>
                </a:solidFill>
              </a:rPr>
              <a:t>因為他當時根本沒有刻意做任何事把同學絆倒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4213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8262" y="2852316"/>
            <a:ext cx="7633742" cy="1492132"/>
          </a:xfrm>
        </p:spPr>
        <p:txBody>
          <a:bodyPr/>
          <a:lstStyle/>
          <a:p>
            <a:r>
              <a:rPr lang="zh-TW" altLang="zh-TW" b="1" u="sng" dirty="0" smtClean="0">
                <a:solidFill>
                  <a:srgbClr val="FF0000"/>
                </a:solidFill>
                <a:latin typeface="+mn-ea"/>
                <a:ea typeface="+mn-ea"/>
              </a:rPr>
              <a:t>「</a:t>
            </a:r>
            <a:r>
              <a:rPr lang="zh-CN" altLang="en-US" b="1" u="sng" dirty="0" smtClean="0">
                <a:solidFill>
                  <a:srgbClr val="FF0000"/>
                </a:solidFill>
                <a:latin typeface="+mn-ea"/>
                <a:ea typeface="+mn-ea"/>
              </a:rPr>
              <a:t>心中的主人</a:t>
            </a:r>
            <a:r>
              <a:rPr lang="zh-TW" altLang="zh-TW" b="1" u="sng" dirty="0" smtClean="0">
                <a:solidFill>
                  <a:srgbClr val="FF0000"/>
                </a:solidFill>
                <a:latin typeface="+mn-ea"/>
                <a:ea typeface="+mn-ea"/>
              </a:rPr>
              <a:t>」</a:t>
            </a:r>
            <a:endParaRPr lang="zh-TW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318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一代</a:t>
            </a:r>
            <a:r>
              <a:rPr lang="zh-TW" altLang="zh-TW" b="1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思想家</a:t>
            </a:r>
            <a:r>
              <a:rPr lang="en-US" altLang="zh-TW" b="1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- </a:t>
            </a:r>
            <a:r>
              <a:rPr lang="en-US" altLang="zh-TW" b="1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/>
            </a:r>
            <a:br>
              <a:rPr lang="en-US" altLang="zh-TW" b="1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</a:br>
            <a:r>
              <a:rPr lang="en-US" altLang="zh-TW" b="1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					</a:t>
            </a:r>
            <a:r>
              <a:rPr lang="zh-TW" altLang="zh-TW" b="1" u="sng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許衡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的故事</a:t>
            </a:r>
            <a:endParaRPr lang="zh-TW" altLang="en-US" b="1" dirty="0">
              <a:solidFill>
                <a:schemeClr val="accent5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7817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提問：</a:t>
            </a:r>
            <a:r>
              <a:rPr lang="zh-TW" altLang="zh-TW" dirty="0"/>
              <a:t/>
            </a:r>
            <a:br>
              <a:rPr lang="zh-TW" altLang="zh-TW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8757" y="1949671"/>
            <a:ext cx="7497107" cy="44195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4400" b="1" dirty="0">
                <a:solidFill>
                  <a:schemeClr val="tx1"/>
                </a:solidFill>
              </a:rPr>
              <a:t>如果你是其中一個逃難的人，已經整天沒有飲水、也沒有進食了，而且感到很熱。你看到樹上又大又甜的梨子，而那棵梨樹的主人也不在現場，你會不會摘梨子來吃？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57541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HK" altLang="zh-TW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思考問題一 </a:t>
            </a:r>
            <a:r>
              <a:rPr lang="zh-TW" altLang="zh-TW" dirty="0"/>
              <a:t/>
            </a:r>
            <a:br>
              <a:rPr lang="zh-TW" altLang="zh-TW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sz="5100" b="1" dirty="0">
                <a:solidFill>
                  <a:schemeClr val="tx1"/>
                </a:solidFill>
              </a:rPr>
              <a:t>許衡提及「心中的主人」到底是指甚麼？</a:t>
            </a:r>
            <a:r>
              <a:rPr lang="zh-TW" altLang="zh-TW" dirty="0"/>
              <a:t/>
            </a:r>
            <a:br>
              <a:rPr lang="zh-TW" altLang="zh-TW" dirty="0"/>
            </a:b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167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K" altLang="zh-TW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思考問題二</a:t>
            </a:r>
            <a:endParaRPr lang="zh-TW" altLang="en-US" b="1" dirty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19806" y="1874517"/>
            <a:ext cx="8038443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5100" b="1" dirty="0" smtClean="0">
                <a:solidFill>
                  <a:schemeClr val="tx1"/>
                </a:solidFill>
              </a:rPr>
              <a:t>如果</a:t>
            </a:r>
            <a:r>
              <a:rPr lang="zh-TW" altLang="en-US" sz="5100" b="1" dirty="0">
                <a:solidFill>
                  <a:schemeClr val="tx1"/>
                </a:solidFill>
              </a:rPr>
              <a:t>許衡跟其他逃難的同伴一起任意摘梨子吃，你認為他「心中的主人」會對他說什麽？他會有什麽感受</a:t>
            </a:r>
            <a:r>
              <a:rPr lang="zh-TW" altLang="zh-TW" sz="5100" b="1" dirty="0" smtClean="0">
                <a:solidFill>
                  <a:schemeClr val="tx1"/>
                </a:solidFill>
              </a:rPr>
              <a:t>？</a:t>
            </a:r>
            <a:endParaRPr lang="zh-TW" altLang="zh-TW" sz="51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77997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K" altLang="zh-TW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思考</a:t>
            </a:r>
            <a:r>
              <a:rPr lang="zh-HK" altLang="zh-TW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問題</a:t>
            </a:r>
            <a:r>
              <a:rPr lang="zh-CN" altLang="en-US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三</a:t>
            </a:r>
            <a:endParaRPr lang="zh-TW" altLang="en-US" b="1" dirty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19806" y="1874517"/>
            <a:ext cx="8038443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5100" b="1" dirty="0">
                <a:solidFill>
                  <a:schemeClr val="tx1"/>
                </a:solidFill>
              </a:rPr>
              <a:t>如果村子裏所有人都任意摘梨子吃，那棵梨樹和那條村子最後會變成怎樣？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3192152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HK" altLang="zh-TW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思考</a:t>
            </a:r>
            <a:r>
              <a:rPr lang="zh-HK" altLang="zh-TW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問題</a:t>
            </a:r>
            <a:r>
              <a:rPr lang="zh-CN" altLang="en-US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四</a:t>
            </a:r>
            <a:endParaRPr lang="zh-TW" altLang="en-US" b="1" dirty="0">
              <a:solidFill>
                <a:schemeClr val="tx2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19806" y="1874517"/>
            <a:ext cx="8038443" cy="3593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5100" b="1" dirty="0">
                <a:solidFill>
                  <a:schemeClr val="tx1"/>
                </a:solidFill>
              </a:rPr>
              <a:t>如果村子裏所有人都像許衡一樣自律，那條村子會變成一條怎麽的村子？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35518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8262" y="2852316"/>
            <a:ext cx="7633742" cy="1492132"/>
          </a:xfrm>
        </p:spPr>
        <p:txBody>
          <a:bodyPr/>
          <a:lstStyle/>
          <a:p>
            <a:r>
              <a:rPr lang="zh-TW" altLang="zh-TW" b="1" u="sng" dirty="0" smtClean="0">
                <a:solidFill>
                  <a:srgbClr val="FF0000"/>
                </a:solidFill>
                <a:latin typeface="+mn-ea"/>
                <a:ea typeface="+mn-ea"/>
              </a:rPr>
              <a:t>「</a:t>
            </a:r>
            <a:r>
              <a:rPr lang="zh-CN" altLang="en-US" b="1" u="sng" dirty="0" smtClean="0">
                <a:solidFill>
                  <a:srgbClr val="FF0000"/>
                </a:solidFill>
                <a:latin typeface="+mn-ea"/>
                <a:ea typeface="+mn-ea"/>
              </a:rPr>
              <a:t>天使與魔鬼</a:t>
            </a:r>
            <a:r>
              <a:rPr lang="zh-TW" altLang="zh-TW" b="1" u="sng" dirty="0" smtClean="0">
                <a:solidFill>
                  <a:srgbClr val="FF0000"/>
                </a:solidFill>
                <a:latin typeface="+mn-ea"/>
                <a:ea typeface="+mn-ea"/>
              </a:rPr>
              <a:t>」</a:t>
            </a:r>
            <a:endParaRPr lang="zh-TW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274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BC69C2E4A683429F0CE45613959613" ma:contentTypeVersion="1" ma:contentTypeDescription="Create a new document." ma:contentTypeScope="" ma:versionID="7fea3cd6bb55f357287b6d5a2a60a2e1">
  <xsd:schema xmlns:xsd="http://www.w3.org/2001/XMLSchema" xmlns:xs="http://www.w3.org/2001/XMLSchema" xmlns:p="http://schemas.microsoft.com/office/2006/metadata/properties" xmlns:ns2="3ccbbd28-599d-48f0-8deb-b2a1bc3f350b" targetNamespace="http://schemas.microsoft.com/office/2006/metadata/properties" ma:root="true" ma:fieldsID="5642d717a70a2432387f147171cedb0b" ns2:_="">
    <xsd:import namespace="3ccbbd28-599d-48f0-8deb-b2a1bc3f35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cbbd28-599d-48f0-8deb-b2a1bc3f35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1C18DF4-C272-42FD-89C2-50C7A255D3C8}"/>
</file>

<file path=customXml/itemProps2.xml><?xml version="1.0" encoding="utf-8"?>
<ds:datastoreItem xmlns:ds="http://schemas.openxmlformats.org/officeDocument/2006/customXml" ds:itemID="{B8840D36-6567-4FB5-922D-9AD4CCA0EC89}"/>
</file>

<file path=customXml/itemProps3.xml><?xml version="1.0" encoding="utf-8"?>
<ds:datastoreItem xmlns:ds="http://schemas.openxmlformats.org/officeDocument/2006/customXml" ds:itemID="{63C041F4-DD1B-4B20-97A3-D15C22B16456}"/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TM10001106[[fn=徽章]]</Template>
  <TotalTime>201</TotalTime>
  <Words>458</Words>
  <Application>Microsoft Office PowerPoint</Application>
  <PresentationFormat>如螢幕大小 (4:3)</PresentationFormat>
  <Paragraphs>33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9" baseType="lpstr">
      <vt:lpstr>华文中宋</vt:lpstr>
      <vt:lpstr>微軟正黑體</vt:lpstr>
      <vt:lpstr>新細明體</vt:lpstr>
      <vt:lpstr>Arial</vt:lpstr>
      <vt:lpstr>Gill Sans MT</vt:lpstr>
      <vt:lpstr>Impact</vt:lpstr>
      <vt:lpstr>Badge</vt:lpstr>
      <vt:lpstr>自律守規 成長課 第二節</vt:lpstr>
      <vt:lpstr>「心中的主人」</vt:lpstr>
      <vt:lpstr>一代思想家 -       許衡的故事</vt:lpstr>
      <vt:lpstr>提問： </vt:lpstr>
      <vt:lpstr>思考問題一  </vt:lpstr>
      <vt:lpstr>思考問題二</vt:lpstr>
      <vt:lpstr>思考問題三</vt:lpstr>
      <vt:lpstr>思考問題四</vt:lpstr>
      <vt:lpstr>「天使與魔鬼」</vt:lpstr>
      <vt:lpstr>兩難情境一</vt:lpstr>
      <vt:lpstr>兩難情境二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自律守規 成長課</dc:title>
  <dc:creator>LI, Yuen-ming Karen</dc:creator>
  <cp:lastModifiedBy>KWOK, Yee-ling</cp:lastModifiedBy>
  <cp:revision>24</cp:revision>
  <dcterms:created xsi:type="dcterms:W3CDTF">2020-06-16T06:19:38Z</dcterms:created>
  <dcterms:modified xsi:type="dcterms:W3CDTF">2020-07-21T01:55:56Z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0x01010054BC69C2E4A683429F0CE45613959613</vt:lpwstr>
  </property>
</Properties>
</file>